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81" r:id="rId2"/>
    <p:sldMasterId id="2147483755" r:id="rId3"/>
  </p:sldMasterIdLst>
  <p:notesMasterIdLst>
    <p:notesMasterId r:id="rId20"/>
  </p:notesMasterIdLst>
  <p:sldIdLst>
    <p:sldId id="546" r:id="rId4"/>
    <p:sldId id="539" r:id="rId5"/>
    <p:sldId id="527" r:id="rId6"/>
    <p:sldId id="540" r:id="rId7"/>
    <p:sldId id="536" r:id="rId8"/>
    <p:sldId id="543" r:id="rId9"/>
    <p:sldId id="542" r:id="rId10"/>
    <p:sldId id="518" r:id="rId11"/>
    <p:sldId id="548" r:id="rId12"/>
    <p:sldId id="525" r:id="rId13"/>
    <p:sldId id="533" r:id="rId14"/>
    <p:sldId id="544" r:id="rId15"/>
    <p:sldId id="545" r:id="rId16"/>
    <p:sldId id="507" r:id="rId17"/>
    <p:sldId id="501" r:id="rId18"/>
    <p:sldId id="549" r:id="rId19"/>
  </p:sldIdLst>
  <p:sldSz cx="9144000" cy="5143500" type="screen16x9"/>
  <p:notesSz cx="6858000" cy="9144000"/>
  <p:embeddedFontLst>
    <p:embeddedFont>
      <p:font typeface="华文行楷" pitchFamily="2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Microsoft JhengHei" pitchFamily="34" charset="-120"/>
      <p:regular r:id="rId26"/>
      <p:bold r:id="rId27"/>
    </p:embeddedFont>
    <p:embeddedFont>
      <p:font typeface="黑体" pitchFamily="49" charset="-122"/>
      <p:regular r:id="rId28"/>
    </p:embeddedFont>
    <p:embeddedFont>
      <p:font typeface="幼圆" pitchFamily="49" charset="-122"/>
      <p:regular r:id="rId29"/>
    </p:embeddedFont>
    <p:embeddedFont>
      <p:font typeface="楷体" pitchFamily="49" charset="-122"/>
      <p:regular r:id="rId30"/>
    </p:embeddedFont>
    <p:embeddedFont>
      <p:font typeface="微软雅黑" pitchFamily="34" charset="-122"/>
      <p:regular r:id="rId31"/>
      <p:bold r:id="rId32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009900"/>
    <a:srgbClr val="0000FF"/>
    <a:srgbClr val="AFF22A"/>
    <a:srgbClr val="FF9933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18" d="100"/>
          <a:sy n="118" d="100"/>
        </p:scale>
        <p:origin x="-162" y="-9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1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96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5450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85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945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46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70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427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30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820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83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90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061456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13346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44017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435733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9835381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5795795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7624946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0505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7154959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0624353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9596993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20351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82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56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00716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74559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44225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99690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16837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46863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668212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50867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442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41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1972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13025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36453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906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52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98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8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96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39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52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4945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3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8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83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84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38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991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73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48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3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42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310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96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15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96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29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13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74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6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3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16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203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55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560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280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4185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4160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6176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0911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346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7546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200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0630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398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8916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507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0181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12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54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32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4855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61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2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55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837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78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29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32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14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16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14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49817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6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85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64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06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0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45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53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61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44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4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78803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09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503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48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59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34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22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34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40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0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13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413995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509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形如</a:t>
            </a:r>
            <a:r>
              <a:rPr lang="en-US" altLang="zh-CN" sz="1200" baseline="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ax±b×c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=d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的方程解决实际问题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61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413995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509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形如</a:t>
            </a:r>
            <a:r>
              <a:rPr lang="en-US" altLang="zh-CN" sz="1200" baseline="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ax±b×c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=d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的方程解决实际问题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81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  <p:sldLayoutId id="2147483803" r:id="rId22"/>
    <p:sldLayoutId id="2147483804" r:id="rId23"/>
    <p:sldLayoutId id="2147483805" r:id="rId24"/>
    <p:sldLayoutId id="2147483806" r:id="rId25"/>
    <p:sldLayoutId id="2147483807" r:id="rId26"/>
    <p:sldLayoutId id="2147483808" r:id="rId27"/>
    <p:sldLayoutId id="2147483809" r:id="rId28"/>
    <p:sldLayoutId id="2147483810" r:id="rId29"/>
    <p:sldLayoutId id="2147483811" r:id="rId30"/>
    <p:sldLayoutId id="2147483812" r:id="rId31"/>
    <p:sldLayoutId id="2147483813" r:id="rId32"/>
    <p:sldLayoutId id="2147483814" r:id="rId33"/>
    <p:sldLayoutId id="2147483815" r:id="rId34"/>
    <p:sldLayoutId id="2147483816" r:id="rId35"/>
    <p:sldLayoutId id="2147483817" r:id="rId36"/>
    <p:sldLayoutId id="2147483818" r:id="rId37"/>
    <p:sldLayoutId id="2147483819" r:id="rId38"/>
    <p:sldLayoutId id="2147483820" r:id="rId39"/>
    <p:sldLayoutId id="2147483821" r:id="rId40"/>
    <p:sldLayoutId id="2147483822" r:id="rId41"/>
    <p:sldLayoutId id="2147483823" r:id="rId42"/>
    <p:sldLayoutId id="2147483824" r:id="rId43"/>
    <p:sldLayoutId id="2147483825" r:id="rId44"/>
    <p:sldLayoutId id="2147483826" r:id="rId45"/>
    <p:sldLayoutId id="2147483827" r:id="rId46"/>
    <p:sldLayoutId id="2147483828" r:id="rId47"/>
    <p:sldLayoutId id="2147483829" r:id="rId48"/>
    <p:sldLayoutId id="2147483830" r:id="rId49"/>
    <p:sldLayoutId id="2147483831" r:id="rId50"/>
    <p:sldLayoutId id="2147483832" r:id="rId51"/>
    <p:sldLayoutId id="2147483833" r:id="rId52"/>
    <p:sldLayoutId id="2147483834" r:id="rId53"/>
    <p:sldLayoutId id="2147483835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1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百分数（二） 折扣</a:t>
            </a:r>
          </a:p>
        </p:txBody>
      </p:sp>
    </p:spTree>
    <p:extLst>
      <p:ext uri="{BB962C8B-B14F-4D97-AF65-F5344CB8AC3E}">
        <p14:creationId xmlns:p14="http://schemas.microsoft.com/office/powerpoint/2010/main" val="67904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4.xml"/><Relationship Id="rId7" Type="http://schemas.openxmlformats.org/officeDocument/2006/relationships/slide" Target="slide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.emf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7.jpeg"/><Relationship Id="rId4" Type="http://schemas.openxmlformats.org/officeDocument/2006/relationships/image" Target="../media/image14.tm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4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5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9525" y="1275606"/>
            <a:ext cx="6954468" cy="154657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列形如</a:t>
            </a:r>
            <a:r>
              <a:rPr lang="en-US" altLang="zh-CN" sz="4800" b="1" dirty="0" err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ax±b×c</a:t>
            </a:r>
            <a:r>
              <a:rPr lang="en-US" altLang="zh-CN" sz="4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=d</a:t>
            </a:r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48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方程</a:t>
            </a:r>
            <a:endParaRPr lang="en-US" altLang="zh-CN" sz="4800" b="1" dirty="0" smtClean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解决</a:t>
            </a:r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实际问题</a:t>
            </a: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简易方程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002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544" y="411510"/>
            <a:ext cx="1980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解方程。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1" y="949486"/>
            <a:ext cx="1965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5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+6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=12.1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34660" y="957957"/>
            <a:ext cx="3168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18×2+3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1560" y="1390005"/>
            <a:ext cx="248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11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=12.1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02479" y="1390005"/>
            <a:ext cx="272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36+3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=60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12160" y="957957"/>
            <a:ext cx="2223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5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-10=150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40152" y="1363765"/>
            <a:ext cx="2619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5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=160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47664" y="182205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=1.1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67944" y="177966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=24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32240" y="177966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3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794111" y="3029328"/>
            <a:ext cx="882345" cy="104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AutoShape 34"/>
          <p:cNvSpPr>
            <a:spLocks noChangeArrowheads="1"/>
          </p:cNvSpPr>
          <p:nvPr/>
        </p:nvSpPr>
        <p:spPr bwMode="auto">
          <a:xfrm>
            <a:off x="1065150" y="2304836"/>
            <a:ext cx="2786769" cy="435425"/>
          </a:xfrm>
          <a:prstGeom prst="wedgeRoundRectCallout">
            <a:avLst>
              <a:gd name="adj1" fmla="val -58762"/>
              <a:gd name="adj2" fmla="val 6169"/>
              <a:gd name="adj3" fmla="val 16667"/>
            </a:avLst>
          </a:prstGeom>
          <a:noFill/>
          <a:ln w="12700">
            <a:solidFill>
              <a:srgbClr val="D8BEEE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怎样解这几道方程？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>
            <a:off x="1065150" y="2922295"/>
            <a:ext cx="6678495" cy="1953711"/>
          </a:xfrm>
          <a:prstGeom prst="wedgeRoundRectCallout">
            <a:avLst>
              <a:gd name="adj1" fmla="val 53237"/>
              <a:gd name="adj2" fmla="val 10658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形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如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ax</a:t>
            </a:r>
            <a:r>
              <a:rPr lang="en-US" altLang="zh-CN" sz="2400" b="1" dirty="0" err="1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±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bx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c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的方程，先根据乘法分配律进行化简；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解形如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ax</a:t>
            </a:r>
            <a:r>
              <a:rPr lang="en-US" altLang="zh-CN" sz="2400" b="1" dirty="0" err="1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±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b</a:t>
            </a:r>
            <a:r>
              <a:rPr lang="en-US" altLang="zh-CN" sz="2400" b="1" dirty="0" err="1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×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c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d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的</a:t>
            </a:r>
            <a:r>
              <a:rPr lang="zh-CN" altLang="en-US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方程，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先依据四则混合运算进行计算；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解形如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ax</a:t>
            </a:r>
            <a:r>
              <a:rPr lang="en-US" altLang="zh-CN" sz="2400" b="1" dirty="0" err="1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±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b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c</a:t>
            </a:r>
            <a:r>
              <a:rPr lang="zh-CN" altLang="en-US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的方程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，先根据等式性质进行变形。三类方程都是把方程变成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ax=b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的形式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再解。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42892" y="213970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01" y="2067694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106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6" grpId="0"/>
      <p:bldP spid="27" grpId="0"/>
      <p:bldP spid="20" grpId="0"/>
      <p:bldP spid="22" grpId="0"/>
      <p:bldP spid="30" grpId="0"/>
      <p:bldP spid="32" grpId="0"/>
      <p:bldP spid="33" grpId="0"/>
      <p:bldP spid="34" grpId="0" animBg="1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543024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395387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6015" y="543024"/>
            <a:ext cx="8076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甲、乙两人骑摩托车同时从相距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190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千米的两个城市出发，相向而行。甲的速度是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千米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时，乙的速度是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时，经过多少小时两人相遇？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5616" y="1750045"/>
            <a:ext cx="4500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解：设经过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相遇</a:t>
            </a:r>
            <a:r>
              <a:rPr lang="zh-CN" altLang="en-US" sz="2400" b="1" dirty="0" smtClean="0"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39752" y="3910285"/>
            <a:ext cx="4347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答：经过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小时两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人相遇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44094" y="2449662"/>
            <a:ext cx="2458078" cy="1346225"/>
            <a:chOff x="1736685" y="2180338"/>
            <a:chExt cx="2458078" cy="1086456"/>
          </a:xfrm>
        </p:grpSpPr>
        <p:grpSp>
          <p:nvGrpSpPr>
            <p:cNvPr id="26" name="组合 25"/>
            <p:cNvGrpSpPr/>
            <p:nvPr/>
          </p:nvGrpSpPr>
          <p:grpSpPr>
            <a:xfrm>
              <a:off x="1736685" y="2180338"/>
              <a:ext cx="2458078" cy="733441"/>
              <a:chOff x="1961710" y="2135333"/>
              <a:chExt cx="2458078" cy="73344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961710" y="2135333"/>
                <a:ext cx="2458078" cy="372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36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+40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=190</a:t>
                </a:r>
                <a:endParaRPr lang="zh-CN" altLang="en-US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581640" y="2496192"/>
                <a:ext cx="1271502" cy="372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76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=190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2691642" y="2894212"/>
              <a:ext cx="960519" cy="372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=2.5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33473" y="2254101"/>
            <a:ext cx="4479320" cy="657225"/>
            <a:chOff x="881590" y="2391730"/>
            <a:chExt cx="4479320" cy="657225"/>
          </a:xfrm>
        </p:grpSpPr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1590" y="2436735"/>
              <a:ext cx="809625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36985" y="2391730"/>
              <a:ext cx="92392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" name="组合 38"/>
          <p:cNvGrpSpPr/>
          <p:nvPr/>
        </p:nvGrpSpPr>
        <p:grpSpPr>
          <a:xfrm>
            <a:off x="5292080" y="2354023"/>
            <a:ext cx="2736304" cy="1360330"/>
            <a:chOff x="1539266" y="1969594"/>
            <a:chExt cx="2736304" cy="1360330"/>
          </a:xfrm>
        </p:grpSpPr>
        <p:grpSp>
          <p:nvGrpSpPr>
            <p:cNvPr id="40" name="组合 28"/>
            <p:cNvGrpSpPr/>
            <p:nvPr/>
          </p:nvGrpSpPr>
          <p:grpSpPr>
            <a:xfrm>
              <a:off x="1539266" y="1969594"/>
              <a:ext cx="2423630" cy="923330"/>
              <a:chOff x="1764291" y="1924589"/>
              <a:chExt cx="2423630" cy="923330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1764291" y="1924589"/>
                <a:ext cx="23567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（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36+40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）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=190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916419" y="2386254"/>
                <a:ext cx="12715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76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=190</a:t>
                </a:r>
                <a:endParaRPr lang="en-US" altLang="zh-CN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3051434" y="2868259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=2.5</a:t>
              </a:r>
              <a:endParaRPr lang="zh-CN" altLang="en-US" sz="2400" b="1" dirty="0" smtClean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3820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3654" y="428625"/>
            <a:ext cx="8234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周永家和李刚家相距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米，他们同时从自己家出发，相向而行，经过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分钟相遇。周永每分钟走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米，李刚每分钟走多少米？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5616" y="1635646"/>
            <a:ext cx="6156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设李刚每分钟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走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2400" b="1" dirty="0" smtClean="0"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96373" y="4011910"/>
            <a:ext cx="5940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李刚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每分钟走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844094" y="2322337"/>
            <a:ext cx="2458078" cy="1512169"/>
            <a:chOff x="1736685" y="2661760"/>
            <a:chExt cx="2458078" cy="1220380"/>
          </a:xfrm>
        </p:grpSpPr>
        <p:grpSp>
          <p:nvGrpSpPr>
            <p:cNvPr id="26" name="组合 25"/>
            <p:cNvGrpSpPr/>
            <p:nvPr/>
          </p:nvGrpSpPr>
          <p:grpSpPr>
            <a:xfrm>
              <a:off x="1736685" y="2661760"/>
              <a:ext cx="2458078" cy="684939"/>
              <a:chOff x="1961710" y="2616755"/>
              <a:chExt cx="2458078" cy="684939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961710" y="2616755"/>
                <a:ext cx="2458078" cy="372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4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+72×4=600</a:t>
                </a:r>
                <a:endParaRPr lang="zh-CN" altLang="en-US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263620" y="2929112"/>
                <a:ext cx="1737976" cy="372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4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+288=600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654148" y="3264684"/>
              <a:ext cx="1116011" cy="617456"/>
              <a:chOff x="2867028" y="2589609"/>
              <a:chExt cx="1116011" cy="617456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2867028" y="2589609"/>
                <a:ext cx="1116011" cy="372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4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=312</a:t>
                </a:r>
                <a:endParaRPr lang="zh-CN" altLang="en-US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030788" y="2834483"/>
                <a:ext cx="805029" cy="372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=78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988999" y="2211710"/>
            <a:ext cx="4479320" cy="657225"/>
            <a:chOff x="881590" y="2391730"/>
            <a:chExt cx="4479320" cy="657225"/>
          </a:xfrm>
        </p:grpSpPr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1590" y="2436735"/>
              <a:ext cx="809625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36985" y="2391730"/>
              <a:ext cx="92392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" name="组合 38"/>
          <p:cNvGrpSpPr/>
          <p:nvPr/>
        </p:nvGrpSpPr>
        <p:grpSpPr>
          <a:xfrm>
            <a:off x="5292080" y="2322336"/>
            <a:ext cx="2971985" cy="1613793"/>
            <a:chOff x="1539266" y="2661760"/>
            <a:chExt cx="2971985" cy="1613793"/>
          </a:xfrm>
        </p:grpSpPr>
        <p:grpSp>
          <p:nvGrpSpPr>
            <p:cNvPr id="40" name="组合 28"/>
            <p:cNvGrpSpPr/>
            <p:nvPr/>
          </p:nvGrpSpPr>
          <p:grpSpPr>
            <a:xfrm>
              <a:off x="1539266" y="2661760"/>
              <a:ext cx="2971985" cy="864096"/>
              <a:chOff x="1764291" y="2616755"/>
              <a:chExt cx="2971985" cy="864096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1764291" y="2616755"/>
                <a:ext cx="25106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（</a:t>
                </a:r>
                <a:r>
                  <a:rPr lang="en-US" altLang="zh-CN" sz="2400" b="1" i="1" dirty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+72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）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×4=600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844411" y="3019186"/>
                <a:ext cx="189186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+72=600÷4</a:t>
                </a:r>
                <a:endParaRPr lang="en-US" altLang="zh-CN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  <p:grpSp>
          <p:nvGrpSpPr>
            <p:cNvPr id="41" name="组合 30"/>
            <p:cNvGrpSpPr/>
            <p:nvPr/>
          </p:nvGrpSpPr>
          <p:grpSpPr>
            <a:xfrm>
              <a:off x="2619386" y="3483465"/>
              <a:ext cx="1426994" cy="792088"/>
              <a:chOff x="2832266" y="2808390"/>
              <a:chExt cx="1426994" cy="79208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2832266" y="2808390"/>
                <a:ext cx="14269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+72=150</a:t>
                </a:r>
                <a:endParaRPr lang="zh-CN" altLang="en-US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273815" y="3138813"/>
                <a:ext cx="80502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=78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94185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2674" y="487559"/>
            <a:ext cx="3206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妈妈买了一些苹果和梨，一共用去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元。根据右表中的数据列方程求出梨的单价。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52124" y="2139702"/>
            <a:ext cx="4284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解：设梨的单价是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千克</a:t>
            </a:r>
            <a:r>
              <a:rPr lang="zh-CN" altLang="en-US" sz="2400" b="1" dirty="0" smtClean="0"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81277" y="4155927"/>
            <a:ext cx="4068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梨的单价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元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千克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338058" y="2643758"/>
            <a:ext cx="2458078" cy="1512169"/>
            <a:chOff x="1736685" y="2661760"/>
            <a:chExt cx="2458078" cy="1220380"/>
          </a:xfrm>
        </p:grpSpPr>
        <p:grpSp>
          <p:nvGrpSpPr>
            <p:cNvPr id="26" name="组合 25"/>
            <p:cNvGrpSpPr/>
            <p:nvPr/>
          </p:nvGrpSpPr>
          <p:grpSpPr>
            <a:xfrm>
              <a:off x="1736685" y="2661760"/>
              <a:ext cx="2458078" cy="684939"/>
              <a:chOff x="1961710" y="2616755"/>
              <a:chExt cx="2458078" cy="684939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961710" y="2616755"/>
                <a:ext cx="2458078" cy="372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2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+3×4=20</a:t>
                </a:r>
                <a:endParaRPr lang="zh-CN" altLang="en-US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263620" y="2929112"/>
                <a:ext cx="1426994" cy="372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2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+12=20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529876" y="3264684"/>
              <a:ext cx="805029" cy="617456"/>
              <a:chOff x="2742756" y="2589609"/>
              <a:chExt cx="805029" cy="617456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2742756" y="2589609"/>
                <a:ext cx="805029" cy="372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2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=8</a:t>
                </a:r>
                <a:endParaRPr lang="zh-CN" altLang="en-US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877271" y="2834483"/>
                <a:ext cx="649537" cy="372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=4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" t="16907" r="4004" b="7668"/>
          <a:stretch/>
        </p:blipFill>
        <p:spPr bwMode="auto">
          <a:xfrm>
            <a:off x="4276164" y="638903"/>
            <a:ext cx="4426190" cy="126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68344" y="1462013"/>
            <a:ext cx="495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36340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3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971600" y="1032723"/>
            <a:ext cx="138564" cy="530915"/>
          </a:xfrm>
          <a:prstGeom prst="rect">
            <a:avLst/>
          </a:prstGeom>
          <a:noFill/>
          <a:effectLst>
            <a:softEdge rad="0"/>
          </a:effectLst>
          <a:ex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5315" y="2308106"/>
            <a:ext cx="689084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400" b="1" spc="-150" noProof="1">
                <a:latin typeface="楷体" pitchFamily="49" charset="-122"/>
                <a:ea typeface="楷体" pitchFamily="49" charset="-122"/>
                <a:sym typeface="+mn-ea"/>
              </a:rPr>
              <a:t>应用学过的公式、数量关系式或者画图，可以</a:t>
            </a:r>
            <a:r>
              <a:rPr lang="zh-CN" altLang="zh-CN" sz="2400" b="1" spc="-150" noProof="1" smtClean="0">
                <a:latin typeface="楷体" pitchFamily="49" charset="-122"/>
                <a:ea typeface="楷体" pitchFamily="49" charset="-122"/>
                <a:sym typeface="+mn-ea"/>
              </a:rPr>
              <a:t>帮助</a:t>
            </a:r>
            <a:endParaRPr lang="en-US" altLang="zh-CN" sz="2400" b="1" spc="-150" noProof="1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2400" b="1" spc="-150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spc="-150" noProof="1" smtClean="0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zh-CN" sz="2400" b="1" spc="-150" noProof="1" smtClean="0">
                <a:latin typeface="楷体" pitchFamily="49" charset="-122"/>
                <a:ea typeface="楷体" pitchFamily="49" charset="-122"/>
                <a:sym typeface="+mn-ea"/>
              </a:rPr>
              <a:t>我们</a:t>
            </a:r>
            <a:r>
              <a:rPr lang="zh-CN" altLang="zh-CN" sz="2400" b="1" spc="-150" noProof="1">
                <a:latin typeface="楷体" pitchFamily="49" charset="-122"/>
                <a:ea typeface="楷体" pitchFamily="49" charset="-122"/>
                <a:sym typeface="+mn-ea"/>
              </a:rPr>
              <a:t>寻找等量关系</a:t>
            </a:r>
            <a:r>
              <a:rPr lang="zh-CN" altLang="en-US" sz="2400" b="1" spc="-1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400" b="1" spc="-150" noProof="1">
                <a:latin typeface="楷体" pitchFamily="49" charset="-122"/>
                <a:ea typeface="楷体" pitchFamily="49" charset="-122"/>
                <a:sym typeface="+mn-ea"/>
              </a:rPr>
              <a:t>列方程解决实际问题的关键是找出题中的等量关系。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123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童晓芳\个人专业成长\各类撰稿\20180605路编1-6下册《课件》\课件专用人物图\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3430"/>
          <a:stretch/>
        </p:blipFill>
        <p:spPr bwMode="auto">
          <a:xfrm>
            <a:off x="538041" y="2013402"/>
            <a:ext cx="1657695" cy="149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668344" y="2549841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83568" y="1059582"/>
            <a:ext cx="801878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sz="24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>
                <a:sym typeface="宋体" pitchFamily="2" charset="-122"/>
              </a:rPr>
              <a:t>一辆客车和一辆货车同时从相距</a:t>
            </a:r>
            <a:r>
              <a:rPr lang="en-US" altLang="zh-CN" dirty="0">
                <a:sym typeface="宋体" pitchFamily="2" charset="-122"/>
              </a:rPr>
              <a:t>540</a:t>
            </a:r>
            <a:r>
              <a:rPr lang="zh-CN" altLang="en-US" dirty="0">
                <a:sym typeface="宋体" pitchFamily="2" charset="-122"/>
              </a:rPr>
              <a:t>千米的两地出发</a:t>
            </a:r>
            <a:r>
              <a:rPr lang="zh-CN" altLang="en-US" dirty="0" smtClean="0">
                <a:sym typeface="宋体" pitchFamily="2" charset="-122"/>
              </a:rPr>
              <a:t>，</a:t>
            </a:r>
            <a:r>
              <a:rPr lang="zh-CN" altLang="en-US" dirty="0">
                <a:sym typeface="宋体" pitchFamily="2" charset="-122"/>
              </a:rPr>
              <a:t>相向而行，</a:t>
            </a:r>
            <a:r>
              <a:rPr lang="zh-CN" altLang="en-US" dirty="0" smtClean="0">
                <a:sym typeface="宋体" pitchFamily="2" charset="-122"/>
              </a:rPr>
              <a:t>客车</a:t>
            </a:r>
            <a:r>
              <a:rPr lang="zh-CN" altLang="en-US" dirty="0">
                <a:sym typeface="宋体" pitchFamily="2" charset="-122"/>
              </a:rPr>
              <a:t>的速度是</a:t>
            </a:r>
            <a:r>
              <a:rPr lang="en-US" altLang="zh-CN" dirty="0">
                <a:sym typeface="宋体" pitchFamily="2" charset="-122"/>
              </a:rPr>
              <a:t>95</a:t>
            </a:r>
            <a:r>
              <a:rPr lang="zh-CN" altLang="en-US" dirty="0">
                <a:sym typeface="宋体" pitchFamily="2" charset="-122"/>
              </a:rPr>
              <a:t>千米</a:t>
            </a:r>
            <a:r>
              <a:rPr lang="en-US" altLang="zh-CN" dirty="0">
                <a:sym typeface="宋体" pitchFamily="2" charset="-122"/>
              </a:rPr>
              <a:t>/</a:t>
            </a:r>
            <a:r>
              <a:rPr lang="zh-CN" altLang="en-US" dirty="0">
                <a:sym typeface="宋体" pitchFamily="2" charset="-122"/>
              </a:rPr>
              <a:t>时，货车的速度</a:t>
            </a:r>
            <a:r>
              <a:rPr lang="zh-CN" altLang="en-US" dirty="0" smtClean="0">
                <a:sym typeface="宋体" pitchFamily="2" charset="-122"/>
              </a:rPr>
              <a:t>是</a:t>
            </a:r>
            <a:r>
              <a:rPr lang="en-US" altLang="zh-CN" dirty="0" smtClean="0">
                <a:sym typeface="宋体" pitchFamily="2" charset="-122"/>
              </a:rPr>
              <a:t>85</a:t>
            </a:r>
            <a:r>
              <a:rPr lang="zh-CN" altLang="en-US" dirty="0">
                <a:sym typeface="宋体" pitchFamily="2" charset="-122"/>
              </a:rPr>
              <a:t>千米</a:t>
            </a:r>
            <a:r>
              <a:rPr lang="en-US" altLang="zh-CN" dirty="0">
                <a:sym typeface="宋体" pitchFamily="2" charset="-122"/>
              </a:rPr>
              <a:t>/</a:t>
            </a:r>
            <a:r>
              <a:rPr lang="zh-CN" altLang="en-US" dirty="0" smtClean="0">
                <a:sym typeface="宋体" pitchFamily="2" charset="-122"/>
              </a:rPr>
              <a:t>时，经过几小时两车相遇？</a:t>
            </a:r>
            <a:endParaRPr lang="zh-CN" altLang="en-US" dirty="0">
              <a:sym typeface="宋体" pitchFamily="2" charset="-122"/>
            </a:endParaRPr>
          </a:p>
        </p:txBody>
      </p:sp>
      <p:sp>
        <p:nvSpPr>
          <p:cNvPr id="27" name="AutoShape 34"/>
          <p:cNvSpPr>
            <a:spLocks noChangeArrowheads="1"/>
          </p:cNvSpPr>
          <p:nvPr/>
        </p:nvSpPr>
        <p:spPr bwMode="auto">
          <a:xfrm>
            <a:off x="1691680" y="2311909"/>
            <a:ext cx="3077700" cy="475865"/>
          </a:xfrm>
          <a:prstGeom prst="wedgeRoundRectCallout">
            <a:avLst>
              <a:gd name="adj1" fmla="val -56014"/>
              <a:gd name="adj2" fmla="val 52147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题中数量有什么关系？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AutoShape 34"/>
          <p:cNvSpPr>
            <a:spLocks noChangeArrowheads="1"/>
          </p:cNvSpPr>
          <p:nvPr/>
        </p:nvSpPr>
        <p:spPr bwMode="auto">
          <a:xfrm>
            <a:off x="4360147" y="3054115"/>
            <a:ext cx="3569231" cy="475865"/>
          </a:xfrm>
          <a:prstGeom prst="wedgeRoundRectCallout">
            <a:avLst>
              <a:gd name="adj1" fmla="val 55988"/>
              <a:gd name="adj2" fmla="val -36539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路程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速度和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相遇时间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79301" y="2931790"/>
            <a:ext cx="3728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540÷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95+85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9672" y="3349051"/>
            <a:ext cx="3728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=540÷180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19672" y="3781099"/>
            <a:ext cx="3728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（时）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AutoShape 34"/>
          <p:cNvSpPr>
            <a:spLocks noChangeArrowheads="1"/>
          </p:cNvSpPr>
          <p:nvPr/>
        </p:nvSpPr>
        <p:spPr bwMode="auto">
          <a:xfrm>
            <a:off x="4644008" y="3813712"/>
            <a:ext cx="3524970" cy="475865"/>
          </a:xfrm>
          <a:prstGeom prst="wedgeRoundRectCallout">
            <a:avLst>
              <a:gd name="adj1" fmla="val 43459"/>
              <a:gd name="adj2" fmla="val -89199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路程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÷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相遇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时间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速度和</a:t>
            </a:r>
          </a:p>
        </p:txBody>
      </p:sp>
      <p:sp>
        <p:nvSpPr>
          <p:cNvPr id="40" name="AutoShape 34"/>
          <p:cNvSpPr>
            <a:spLocks noChangeArrowheads="1"/>
          </p:cNvSpPr>
          <p:nvPr/>
        </p:nvSpPr>
        <p:spPr bwMode="auto">
          <a:xfrm>
            <a:off x="4978322" y="2333817"/>
            <a:ext cx="3510362" cy="475865"/>
          </a:xfrm>
          <a:prstGeom prst="wedgeRoundRectCallout">
            <a:avLst>
              <a:gd name="adj1" fmla="val 31828"/>
              <a:gd name="adj2" fmla="val 75375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路程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速度和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相遇时间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1600" y="4342333"/>
            <a:ext cx="3728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经过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小时两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相遇。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78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 animBg="1"/>
      <p:bldP spid="36" grpId="0" animBg="1"/>
      <p:bldP spid="2" grpId="0"/>
      <p:bldP spid="37" grpId="0"/>
      <p:bldP spid="38" grpId="0"/>
      <p:bldP spid="39" grpId="0" animBg="1"/>
      <p:bldP spid="40" grpId="0" animBg="1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33" y="2164556"/>
            <a:ext cx="7648575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22"/>
          <p:cNvSpPr txBox="1">
            <a:spLocks noChangeArrowheads="1"/>
          </p:cNvSpPr>
          <p:nvPr/>
        </p:nvSpPr>
        <p:spPr bwMode="auto">
          <a:xfrm>
            <a:off x="833958" y="2212181"/>
            <a:ext cx="7172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你能根据题意把线段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图填写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完整吗？</a:t>
            </a:r>
          </a:p>
        </p:txBody>
      </p:sp>
      <p:sp>
        <p:nvSpPr>
          <p:cNvPr id="46" name="矩形 45"/>
          <p:cNvSpPr/>
          <p:nvPr/>
        </p:nvSpPr>
        <p:spPr>
          <a:xfrm>
            <a:off x="946671" y="2669381"/>
            <a:ext cx="6965950" cy="1972692"/>
          </a:xfrm>
          <a:prstGeom prst="rect">
            <a:avLst/>
          </a:prstGeom>
          <a:solidFill>
            <a:srgbClr val="F9D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7" name="TextBox 22"/>
          <p:cNvSpPr txBox="1">
            <a:spLocks noChangeArrowheads="1"/>
          </p:cNvSpPr>
          <p:nvPr/>
        </p:nvSpPr>
        <p:spPr bwMode="auto">
          <a:xfrm>
            <a:off x="2051720" y="867365"/>
            <a:ext cx="61343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一辆客车和一辆货车同时从相距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千米的两地出发，相向而行，经过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小时相遇。客车的速度是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时，货车的速度是多少？</a:t>
            </a:r>
          </a:p>
        </p:txBody>
      </p:sp>
      <p:pic>
        <p:nvPicPr>
          <p:cNvPr id="59" name="图片 5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1" t="28895" r="13144" b="14671"/>
          <a:stretch/>
        </p:blipFill>
        <p:spPr bwMode="auto">
          <a:xfrm>
            <a:off x="1027383" y="2988319"/>
            <a:ext cx="6681417" cy="1409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Box 22"/>
          <p:cNvSpPr txBox="1">
            <a:spLocks noChangeArrowheads="1"/>
          </p:cNvSpPr>
          <p:nvPr/>
        </p:nvSpPr>
        <p:spPr bwMode="auto">
          <a:xfrm>
            <a:off x="3783013" y="6471790"/>
            <a:ext cx="925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Arial" pitchFamily="34" charset="0"/>
                <a:sym typeface="宋体" pitchFamily="2" charset="-122"/>
              </a:rPr>
              <a:t>540</a:t>
            </a:r>
          </a:p>
        </p:txBody>
      </p:sp>
      <p:sp>
        <p:nvSpPr>
          <p:cNvPr id="65" name="TextBox 22"/>
          <p:cNvSpPr txBox="1">
            <a:spLocks noChangeArrowheads="1"/>
          </p:cNvSpPr>
          <p:nvPr/>
        </p:nvSpPr>
        <p:spPr bwMode="auto">
          <a:xfrm>
            <a:off x="1660128" y="3004269"/>
            <a:ext cx="6913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95</a:t>
            </a:r>
          </a:p>
        </p:txBody>
      </p:sp>
      <p:sp>
        <p:nvSpPr>
          <p:cNvPr id="66" name="TextBox 22"/>
          <p:cNvSpPr txBox="1">
            <a:spLocks noChangeArrowheads="1"/>
          </p:cNvSpPr>
          <p:nvPr/>
        </p:nvSpPr>
        <p:spPr bwMode="auto">
          <a:xfrm>
            <a:off x="3849092" y="3893517"/>
            <a:ext cx="6913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540</a:t>
            </a:r>
            <a:endParaRPr lang="en-US" altLang="zh-CN" sz="24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68" name="TextBox 22"/>
          <p:cNvSpPr txBox="1">
            <a:spLocks noChangeArrowheads="1"/>
          </p:cNvSpPr>
          <p:nvPr/>
        </p:nvSpPr>
        <p:spPr bwMode="auto">
          <a:xfrm>
            <a:off x="5793308" y="2957413"/>
            <a:ext cx="6913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  <a:endParaRPr lang="en-US" altLang="zh-CN" sz="24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11560" y="915566"/>
            <a:ext cx="1166673" cy="1064551"/>
            <a:chOff x="670145" y="1457273"/>
            <a:chExt cx="1555361" cy="1419401"/>
          </a:xfrm>
        </p:grpSpPr>
        <p:pic>
          <p:nvPicPr>
            <p:cNvPr id="25" name="图片 24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2141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10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483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62" grpId="0"/>
      <p:bldP spid="65" grpId="0"/>
      <p:bldP spid="66" grpId="0"/>
      <p:bldP spid="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76524"/>
            <a:ext cx="7648575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22"/>
          <p:cNvSpPr txBox="1">
            <a:spLocks noChangeArrowheads="1"/>
          </p:cNvSpPr>
          <p:nvPr/>
        </p:nvSpPr>
        <p:spPr bwMode="auto">
          <a:xfrm>
            <a:off x="1065709" y="1924149"/>
            <a:ext cx="7172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找出题中的等量关系，与同学交流。</a:t>
            </a:r>
          </a:p>
        </p:txBody>
      </p:sp>
      <p:sp>
        <p:nvSpPr>
          <p:cNvPr id="57" name="TextBox 22"/>
          <p:cNvSpPr txBox="1">
            <a:spLocks noChangeArrowheads="1"/>
          </p:cNvSpPr>
          <p:nvPr/>
        </p:nvSpPr>
        <p:spPr bwMode="auto">
          <a:xfrm>
            <a:off x="683568" y="627534"/>
            <a:ext cx="73835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一辆客车和一辆货车同时从相距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千米的两地出发，相向而行，经过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小时相遇。客车的速度是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时，货车的速度是多少？</a:t>
            </a:r>
          </a:p>
        </p:txBody>
      </p:sp>
      <p:sp>
        <p:nvSpPr>
          <p:cNvPr id="62" name="TextBox 22"/>
          <p:cNvSpPr txBox="1">
            <a:spLocks noChangeArrowheads="1"/>
          </p:cNvSpPr>
          <p:nvPr/>
        </p:nvSpPr>
        <p:spPr bwMode="auto">
          <a:xfrm>
            <a:off x="3783013" y="6471790"/>
            <a:ext cx="925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Arial" pitchFamily="34" charset="0"/>
                <a:sym typeface="宋体" pitchFamily="2" charset="-122"/>
              </a:rPr>
              <a:t>540</a:t>
            </a:r>
          </a:p>
        </p:txBody>
      </p:sp>
      <p:sp>
        <p:nvSpPr>
          <p:cNvPr id="64" name="TextBox 22"/>
          <p:cNvSpPr txBox="1"/>
          <p:nvPr/>
        </p:nvSpPr>
        <p:spPr>
          <a:xfrm>
            <a:off x="5749925" y="5568503"/>
            <a:ext cx="9255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noProof="1">
                <a:latin typeface="Arial" panose="020B0604020202020204" pitchFamily="34" charset="0"/>
                <a:ea typeface="楷体" panose="02010609060101010101" charset="-122"/>
                <a:sym typeface="+mn-ea"/>
              </a:rPr>
              <a:t>？</a:t>
            </a:r>
            <a:endParaRPr lang="zh-CN" altLang="en-US" sz="2400" i="1" noProof="1"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09042" y="2309341"/>
            <a:ext cx="7219541" cy="2016224"/>
            <a:chOff x="971600" y="2598753"/>
            <a:chExt cx="7219541" cy="2011495"/>
          </a:xfrm>
        </p:grpSpPr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图片 20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2" name="图片 21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299264" y="3268553"/>
            <a:ext cx="824464" cy="95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64487" y="3317453"/>
            <a:ext cx="728748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AutoShape 34"/>
          <p:cNvSpPr>
            <a:spLocks noChangeArrowheads="1"/>
          </p:cNvSpPr>
          <p:nvPr/>
        </p:nvSpPr>
        <p:spPr bwMode="auto">
          <a:xfrm>
            <a:off x="1243808" y="2453357"/>
            <a:ext cx="3333446" cy="720079"/>
          </a:xfrm>
          <a:prstGeom prst="wedgeRoundRectCallout">
            <a:avLst>
              <a:gd name="adj1" fmla="val -27969"/>
              <a:gd name="adj2" fmla="val 66154"/>
              <a:gd name="adj3" fmla="val 16667"/>
            </a:avLst>
          </a:prstGeom>
          <a:gradFill rotWithShape="1">
            <a:gsLst>
              <a:gs pos="0">
                <a:srgbClr val="CECEFF"/>
              </a:gs>
              <a:gs pos="100000">
                <a:srgbClr val="FCFCFF"/>
              </a:gs>
            </a:gsLst>
            <a:lin ang="5400000" scaled="1"/>
          </a:gradFill>
          <a:ln w="12700">
            <a:solidFill>
              <a:srgbClr val="D8BEEE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lnSpc>
                <a:spcPts val="2200"/>
              </a:lnSpc>
              <a:defRPr/>
            </a:pPr>
            <a:r>
              <a:rPr lang="zh-CN" altLang="zh-CN" sz="2400" b="1" spc="-150" noProof="1">
                <a:latin typeface="楷体" pitchFamily="49" charset="-122"/>
                <a:ea typeface="楷体" pitchFamily="49" charset="-122"/>
                <a:sym typeface="+mn-ea"/>
              </a:rPr>
              <a:t>客车行的路程</a:t>
            </a:r>
            <a:r>
              <a:rPr lang="en-US" altLang="zh-CN" sz="2400" b="1" spc="-150" noProof="1">
                <a:latin typeface="楷体" pitchFamily="49" charset="-122"/>
                <a:ea typeface="楷体" pitchFamily="49" charset="-122"/>
                <a:sym typeface="+mn-ea"/>
              </a:rPr>
              <a:t>+</a:t>
            </a:r>
            <a:r>
              <a:rPr lang="zh-CN" altLang="en-US" sz="2400" b="1" spc="-150" noProof="1">
                <a:latin typeface="楷体" pitchFamily="49" charset="-122"/>
                <a:ea typeface="楷体" pitchFamily="49" charset="-122"/>
                <a:sym typeface="+mn-ea"/>
              </a:rPr>
              <a:t>货车行的路程</a:t>
            </a:r>
            <a:r>
              <a:rPr lang="en-US" altLang="zh-CN" sz="2400" b="1" spc="-150" noProof="1">
                <a:latin typeface="楷体" pitchFamily="49" charset="-122"/>
                <a:ea typeface="楷体" pitchFamily="49" charset="-122"/>
                <a:sym typeface="+mn-ea"/>
              </a:rPr>
              <a:t>=</a:t>
            </a:r>
            <a:r>
              <a:rPr lang="zh-CN" altLang="en-US" sz="2400" b="1" spc="-150" noProof="1">
                <a:latin typeface="楷体" pitchFamily="49" charset="-122"/>
                <a:ea typeface="楷体" pitchFamily="49" charset="-122"/>
                <a:sym typeface="+mn-ea"/>
              </a:rPr>
              <a:t>总路程</a:t>
            </a:r>
          </a:p>
          <a:p>
            <a:pPr fontAlgn="auto">
              <a:lnSpc>
                <a:spcPts val="2200"/>
              </a:lnSpc>
              <a:defRPr/>
            </a:pPr>
            <a:endParaRPr lang="zh-CN" altLang="en-US" sz="2400" b="1" spc="-1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6" name="AutoShape 34"/>
          <p:cNvSpPr>
            <a:spLocks noChangeArrowheads="1"/>
          </p:cNvSpPr>
          <p:nvPr/>
        </p:nvSpPr>
        <p:spPr bwMode="auto">
          <a:xfrm>
            <a:off x="4788024" y="2571750"/>
            <a:ext cx="3096344" cy="432048"/>
          </a:xfrm>
          <a:prstGeom prst="wedgeRoundRectCallout">
            <a:avLst>
              <a:gd name="adj1" fmla="val 31941"/>
              <a:gd name="adj2" fmla="val 96167"/>
              <a:gd name="adj3" fmla="val 16667"/>
            </a:avLst>
          </a:prstGeom>
          <a:gradFill rotWithShape="1">
            <a:gsLst>
              <a:gs pos="0">
                <a:srgbClr val="95C9FD"/>
              </a:gs>
              <a:gs pos="100000">
                <a:srgbClr val="FEFEFE"/>
              </a:gs>
            </a:gsLst>
            <a:lin ang="5400000" scaled="1"/>
          </a:gradFill>
          <a:ln w="12700">
            <a:solidFill>
              <a:srgbClr val="86A9EE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lnSpc>
                <a:spcPts val="2200"/>
              </a:lnSpc>
            </a:pPr>
            <a:r>
              <a:rPr lang="zh-CN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速度和×时间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=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总路程</a:t>
            </a:r>
          </a:p>
        </p:txBody>
      </p:sp>
    </p:spTree>
    <p:extLst>
      <p:ext uri="{BB962C8B-B14F-4D97-AF65-F5344CB8AC3E}">
        <p14:creationId xmlns:p14="http://schemas.microsoft.com/office/powerpoint/2010/main" val="189074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62" grpId="0"/>
      <p:bldP spid="64" grpId="0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950" y="1779662"/>
            <a:ext cx="7648575" cy="2796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1338263" y="2595558"/>
            <a:ext cx="6965950" cy="1848400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7" name="TextBox 22"/>
          <p:cNvSpPr txBox="1">
            <a:spLocks noChangeArrowheads="1"/>
          </p:cNvSpPr>
          <p:nvPr/>
        </p:nvSpPr>
        <p:spPr bwMode="auto">
          <a:xfrm>
            <a:off x="1338264" y="2595558"/>
            <a:ext cx="6965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设货车的速度是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/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696330" y="411510"/>
            <a:ext cx="77923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一辆客车和一辆货车同时从相距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千米的两地出发，相向而行，经过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小时相遇。客车的速度是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时，货车的速度是多少？</a:t>
            </a:r>
          </a:p>
        </p:txBody>
      </p:sp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1288107" y="1803470"/>
            <a:ext cx="7172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你能根据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客车行的路程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货车行的路程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总路程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，列出方程并解答吗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>
            <a:off x="3649563" y="2955598"/>
            <a:ext cx="35147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+95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3=540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4009603" y="3322954"/>
            <a:ext cx="35147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+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285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=540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4499992" y="3610986"/>
            <a:ext cx="35147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=255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>
            <a:off x="4785593" y="3947218"/>
            <a:ext cx="129857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=85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21571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24" grpId="0"/>
      <p:bldP spid="37" grpId="0"/>
      <p:bldP spid="38" grpId="0"/>
      <p:bldP spid="39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9662"/>
            <a:ext cx="7648575" cy="263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1312913" y="1947486"/>
            <a:ext cx="6965950" cy="2332732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b="1" noProof="1"/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755576" y="411510"/>
            <a:ext cx="73835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一辆客车和一辆货车同时从相距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千米的两地出发，相向而行，经过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小时相遇。客车的速度是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时，货车的速度是多少？</a:t>
            </a: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1329556" y="1947486"/>
            <a:ext cx="6601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检验结果是否正确，并说说还可以怎样列方程。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06290" y="2421925"/>
            <a:ext cx="4434160" cy="461665"/>
            <a:chOff x="1331640" y="2614141"/>
            <a:chExt cx="4434160" cy="461665"/>
          </a:xfrm>
        </p:grpSpPr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1331640" y="2614141"/>
              <a:ext cx="12176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检验：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>
              <a:off x="2251075" y="2651074"/>
              <a:ext cx="351472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85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3+95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1987600" y="2890906"/>
            <a:ext cx="35147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255+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285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1987600" y="3322954"/>
            <a:ext cx="35147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540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0914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8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19448"/>
            <a:ext cx="7648575" cy="209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1240905" y="2563464"/>
            <a:ext cx="6965950" cy="1800199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b="1" noProof="1"/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2476948" y="2563464"/>
            <a:ext cx="35147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+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3=540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>
            <a:off x="3542805" y="2923504"/>
            <a:ext cx="26289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+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95=540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>
            <a:off x="3542805" y="3283544"/>
            <a:ext cx="26289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+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95=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180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4298653" y="3650900"/>
            <a:ext cx="12969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=85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2514625" y="3931616"/>
            <a:ext cx="4865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答：货车的速度是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85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时。</a:t>
            </a:r>
          </a:p>
        </p:txBody>
      </p:sp>
      <p:pic>
        <p:nvPicPr>
          <p:cNvPr id="3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"/>
          <a:stretch>
            <a:fillRect/>
          </a:stretch>
        </p:blipFill>
        <p:spPr bwMode="auto">
          <a:xfrm>
            <a:off x="1187624" y="555526"/>
            <a:ext cx="6667500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2389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43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989" y="2596876"/>
            <a:ext cx="633095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22"/>
          <p:cNvSpPr txBox="1"/>
          <p:nvPr/>
        </p:nvSpPr>
        <p:spPr>
          <a:xfrm>
            <a:off x="683568" y="1156716"/>
            <a:ext cx="7848475" cy="1066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ts val="2480"/>
              </a:lnSpc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sz="2400" b="1" spc="-190" noProof="1" smtClean="0">
                <a:latin typeface="楷体" pitchFamily="49" charset="-122"/>
                <a:ea typeface="楷体" pitchFamily="49" charset="-122"/>
                <a:sym typeface="+mn-ea"/>
              </a:rPr>
              <a:t>两</a:t>
            </a:r>
            <a:r>
              <a:rPr lang="zh-CN" sz="2400" b="1" spc="-190" noProof="1">
                <a:latin typeface="楷体" pitchFamily="49" charset="-122"/>
                <a:ea typeface="楷体" pitchFamily="49" charset="-122"/>
                <a:sym typeface="+mn-ea"/>
              </a:rPr>
              <a:t>艘轮船从一个码头往相反方向开出，</a:t>
            </a:r>
            <a:r>
              <a:rPr lang="en-US" altLang="zh-CN" sz="2400" b="1" spc="-190" noProof="1">
                <a:latin typeface="楷体" pitchFamily="49" charset="-122"/>
                <a:ea typeface="楷体" pitchFamily="49" charset="-122"/>
                <a:sym typeface="+mn-ea"/>
              </a:rPr>
              <a:t>8</a:t>
            </a:r>
            <a:r>
              <a:rPr lang="zh-CN" altLang="en-US" sz="2400" b="1" spc="-190" noProof="1">
                <a:latin typeface="楷体" pitchFamily="49" charset="-122"/>
                <a:ea typeface="楷体" pitchFamily="49" charset="-122"/>
                <a:sym typeface="+mn-ea"/>
              </a:rPr>
              <a:t>小时后两船相距</a:t>
            </a:r>
            <a:r>
              <a:rPr lang="en-US" altLang="zh-CN" sz="2400" b="1" spc="-190" noProof="1">
                <a:latin typeface="楷体" pitchFamily="49" charset="-122"/>
                <a:ea typeface="楷体" pitchFamily="49" charset="-122"/>
                <a:sym typeface="+mn-ea"/>
              </a:rPr>
              <a:t>400</a:t>
            </a:r>
            <a:r>
              <a:rPr lang="zh-CN" altLang="en-US" sz="2400" b="1" spc="-190" noProof="1">
                <a:latin typeface="楷体" pitchFamily="49" charset="-122"/>
                <a:ea typeface="楷体" pitchFamily="49" charset="-122"/>
                <a:sym typeface="+mn-ea"/>
              </a:rPr>
              <a:t>千米。甲船的速度是</a:t>
            </a:r>
            <a:r>
              <a:rPr lang="en-US" altLang="zh-CN" sz="2400" b="1" spc="-190" noProof="1">
                <a:latin typeface="楷体" pitchFamily="49" charset="-122"/>
                <a:ea typeface="楷体" pitchFamily="49" charset="-122"/>
                <a:sym typeface="+mn-ea"/>
              </a:rPr>
              <a:t>26</a:t>
            </a:r>
            <a:r>
              <a:rPr lang="zh-CN" altLang="en-US" sz="2400" b="1" spc="-190" noProof="1">
                <a:latin typeface="楷体" pitchFamily="49" charset="-122"/>
                <a:ea typeface="楷体" pitchFamily="49" charset="-122"/>
                <a:sym typeface="+mn-ea"/>
              </a:rPr>
              <a:t>千米</a:t>
            </a:r>
            <a:r>
              <a:rPr lang="en-US" altLang="zh-CN" sz="2400" b="1" spc="-190" noProof="1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2400" b="1" spc="-190" noProof="1">
                <a:latin typeface="楷体" pitchFamily="49" charset="-122"/>
                <a:ea typeface="楷体" pitchFamily="49" charset="-122"/>
                <a:sym typeface="+mn-ea"/>
              </a:rPr>
              <a:t>时，乙船的速度是多少千米</a:t>
            </a:r>
            <a:r>
              <a:rPr lang="en-US" altLang="zh-CN" sz="2400" b="1" spc="-190" noProof="1"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2400" b="1" spc="-190" noProof="1">
                <a:latin typeface="楷体" pitchFamily="49" charset="-122"/>
                <a:ea typeface="楷体" pitchFamily="49" charset="-122"/>
                <a:sym typeface="+mn-ea"/>
              </a:rPr>
              <a:t>时？</a:t>
            </a:r>
            <a:r>
              <a:rPr lang="zh-CN" altLang="en-US" sz="2400" b="1" spc="-190" noProof="1">
                <a:solidFill>
                  <a:srgbClr val="FF0066"/>
                </a:solidFill>
                <a:latin typeface="楷体" pitchFamily="49" charset="-122"/>
                <a:ea typeface="楷体" pitchFamily="49" charset="-122"/>
                <a:sym typeface="+mn-ea"/>
              </a:rPr>
              <a:t>（先利用线段图整理条件和问题，再列方程解答）</a:t>
            </a:r>
          </a:p>
        </p:txBody>
      </p:sp>
      <p:sp>
        <p:nvSpPr>
          <p:cNvPr id="45" name="文本框 7"/>
          <p:cNvSpPr txBox="1">
            <a:spLocks noChangeArrowheads="1"/>
          </p:cNvSpPr>
          <p:nvPr/>
        </p:nvSpPr>
        <p:spPr bwMode="auto">
          <a:xfrm>
            <a:off x="3287072" y="3364755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26</a:t>
            </a:r>
          </a:p>
        </p:txBody>
      </p:sp>
      <p:sp>
        <p:nvSpPr>
          <p:cNvPr id="46" name="文本框 8"/>
          <p:cNvSpPr txBox="1">
            <a:spLocks noChangeArrowheads="1"/>
          </p:cNvSpPr>
          <p:nvPr/>
        </p:nvSpPr>
        <p:spPr bwMode="auto">
          <a:xfrm>
            <a:off x="4226024" y="3982293"/>
            <a:ext cx="777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400</a:t>
            </a:r>
          </a:p>
        </p:txBody>
      </p:sp>
      <p:sp>
        <p:nvSpPr>
          <p:cNvPr id="47" name="文本框 9"/>
          <p:cNvSpPr txBox="1">
            <a:spLocks noChangeArrowheads="1"/>
          </p:cNvSpPr>
          <p:nvPr/>
        </p:nvSpPr>
        <p:spPr bwMode="auto">
          <a:xfrm>
            <a:off x="5018112" y="3354064"/>
            <a:ext cx="4895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</a:p>
        </p:txBody>
      </p:sp>
      <p:sp>
        <p:nvSpPr>
          <p:cNvPr id="26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2"/>
          <p:cNvSpPr txBox="1">
            <a:spLocks noChangeArrowheads="1"/>
          </p:cNvSpPr>
          <p:nvPr/>
        </p:nvSpPr>
        <p:spPr bwMode="auto">
          <a:xfrm>
            <a:off x="2120171" y="1131590"/>
            <a:ext cx="4462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：设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乙船的速度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时。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73299" y="1690463"/>
            <a:ext cx="3888432" cy="1420418"/>
            <a:chOff x="-410219" y="3706687"/>
            <a:chExt cx="3888432" cy="1420418"/>
          </a:xfrm>
        </p:grpSpPr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>
              <a:off x="-410219" y="3706687"/>
              <a:ext cx="351472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</a:t>
              </a: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+26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8=400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>
              <a:off x="-36512" y="4026542"/>
              <a:ext cx="351472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</a:t>
              </a: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+</a:t>
              </a:r>
              <a:r>
                <a:rPr lang="en-US" altLang="en-US" sz="2400" b="1" dirty="0" smtClean="0">
                  <a:latin typeface="楷体" pitchFamily="49" charset="-122"/>
                  <a:ea typeface="楷体" pitchFamily="49" charset="-122"/>
                </a:rPr>
                <a:t>208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=400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>
              <a:off x="497742" y="4342333"/>
              <a:ext cx="2044367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</a:t>
              </a:r>
              <a:r>
                <a:rPr lang="en-US" altLang="zh-CN" sz="2400" b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 </a:t>
              </a:r>
              <a:r>
                <a:rPr lang="en-US" altLang="zh-CN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=192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8" name="TextBox 11"/>
            <p:cNvSpPr txBox="1">
              <a:spLocks noChangeArrowheads="1"/>
            </p:cNvSpPr>
            <p:nvPr/>
          </p:nvSpPr>
          <p:spPr bwMode="auto">
            <a:xfrm>
              <a:off x="811486" y="4702373"/>
              <a:ext cx="129857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=24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25627" y="1757361"/>
            <a:ext cx="3514725" cy="1425528"/>
            <a:chOff x="2542109" y="3773585"/>
            <a:chExt cx="3514725" cy="1425528"/>
          </a:xfrm>
        </p:grpSpPr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>
              <a:off x="2542109" y="3773585"/>
              <a:ext cx="351472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+26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）×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8=400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3623817" y="4133625"/>
              <a:ext cx="2230660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+26=400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÷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3550221" y="4421657"/>
              <a:ext cx="1677863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+26=50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4054277" y="4774381"/>
              <a:ext cx="129857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=24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2281411" y="3262213"/>
            <a:ext cx="4462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答：乙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船的速度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千米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/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时。</a:t>
            </a:r>
          </a:p>
        </p:txBody>
      </p:sp>
    </p:spTree>
    <p:extLst>
      <p:ext uri="{BB962C8B-B14F-4D97-AF65-F5344CB8AC3E}">
        <p14:creationId xmlns:p14="http://schemas.microsoft.com/office/powerpoint/2010/main" val="72118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923</Words>
  <Application>Microsoft Office PowerPoint</Application>
  <PresentationFormat>全屏显示(16:9)</PresentationFormat>
  <Paragraphs>122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华文行楷</vt:lpstr>
      <vt:lpstr>Calibri</vt:lpstr>
      <vt:lpstr>Microsoft JhengHei</vt:lpstr>
      <vt:lpstr>黑体</vt:lpstr>
      <vt:lpstr>幼圆</vt:lpstr>
      <vt:lpstr>楷体</vt:lpstr>
      <vt:lpstr>微软雅黑</vt:lpstr>
      <vt:lpstr>Times New Roman</vt:lpstr>
      <vt:lpstr>3_Office 主题</vt:lpstr>
      <vt:lpstr>4_Office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2019-10-14T05:26:13Z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